
<file path=[Content_Types].xml><?xml version="1.0" encoding="utf-8"?>
<Types xmlns="http://schemas.openxmlformats.org/package/2006/content-types">
  <Default Extension="xml" ContentType="application/xml"/>
  <Default Extension="jpeg" ContentType="image/jpeg"/>
  <Default Extension="png" ContentType="image/png"/>
  <Default Extension="jpg" ContentType="image/jpeg"/>
  <Default Extension="emf" ContentType="image/x-emf"/>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7" r:id="rId2"/>
    <p:sldId id="269" r:id="rId3"/>
    <p:sldId id="271" r:id="rId4"/>
    <p:sldId id="274" r:id="rId5"/>
    <p:sldId id="273" r:id="rId6"/>
  </p:sldIdLst>
  <p:sldSz cx="9144000" cy="6858000" type="screen4x3"/>
  <p:notesSz cx="6805613" cy="99393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6903C"/>
    <a:srgbClr val="294D29"/>
    <a:srgbClr val="F7994B"/>
    <a:srgbClr val="F8AB6C"/>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08" autoAdjust="0"/>
    <p:restoredTop sz="94721" autoAdjust="0"/>
  </p:normalViewPr>
  <p:slideViewPr>
    <p:cSldViewPr>
      <p:cViewPr varScale="1">
        <p:scale>
          <a:sx n="108" d="100"/>
          <a:sy n="108" d="100"/>
        </p:scale>
        <p:origin x="720" y="200"/>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presProps" Target="presProps.xml"/><Relationship Id="rId8" Type="http://schemas.openxmlformats.org/officeDocument/2006/relationships/viewProps" Target="viewProps.xml"/><Relationship Id="rId9" Type="http://schemas.openxmlformats.org/officeDocument/2006/relationships/theme" Target="theme/theme1.xml"/><Relationship Id="rId10"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37F302BA-448F-4284-9FFC-EF5107970A39}" type="datetimeFigureOut">
              <a:rPr lang="en-AU" smtClean="0"/>
              <a:t>1/08/2016</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5F957592-8304-4C9D-A725-926E1B70565C}" type="slidenum">
              <a:rPr lang="en-AU" smtClean="0"/>
              <a:t>‹#›</a:t>
            </a:fld>
            <a:endParaRPr lang="en-AU"/>
          </a:p>
        </p:txBody>
      </p:sp>
    </p:spTree>
    <p:extLst>
      <p:ext uri="{BB962C8B-B14F-4D97-AF65-F5344CB8AC3E}">
        <p14:creationId xmlns:p14="http://schemas.microsoft.com/office/powerpoint/2010/main" val="777240918"/>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37F302BA-448F-4284-9FFC-EF5107970A39}" type="datetimeFigureOut">
              <a:rPr lang="en-AU" smtClean="0"/>
              <a:t>1/08/2016</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5F957592-8304-4C9D-A725-926E1B70565C}" type="slidenum">
              <a:rPr lang="en-AU" smtClean="0"/>
              <a:t>‹#›</a:t>
            </a:fld>
            <a:endParaRPr lang="en-AU"/>
          </a:p>
        </p:txBody>
      </p:sp>
    </p:spTree>
    <p:extLst>
      <p:ext uri="{BB962C8B-B14F-4D97-AF65-F5344CB8AC3E}">
        <p14:creationId xmlns:p14="http://schemas.microsoft.com/office/powerpoint/2010/main" val="4044547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37F302BA-448F-4284-9FFC-EF5107970A39}" type="datetimeFigureOut">
              <a:rPr lang="en-AU" smtClean="0"/>
              <a:t>1/08/2016</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5F957592-8304-4C9D-A725-926E1B70565C}" type="slidenum">
              <a:rPr lang="en-AU" smtClean="0"/>
              <a:t>‹#›</a:t>
            </a:fld>
            <a:endParaRPr lang="en-AU"/>
          </a:p>
        </p:txBody>
      </p:sp>
    </p:spTree>
    <p:extLst>
      <p:ext uri="{BB962C8B-B14F-4D97-AF65-F5344CB8AC3E}">
        <p14:creationId xmlns:p14="http://schemas.microsoft.com/office/powerpoint/2010/main" val="17862228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bg>
      <p:bgPr shadeToTitle="1">
        <a:gradFill flip="none" rotWithShape="1">
          <a:gsLst>
            <a:gs pos="74000">
              <a:schemeClr val="tx2">
                <a:lumMod val="50000"/>
              </a:schemeClr>
            </a:gs>
            <a:gs pos="2000">
              <a:srgbClr val="C7D5EE"/>
            </a:gs>
            <a:gs pos="97000">
              <a:schemeClr val="tx1"/>
            </a:gs>
            <a:gs pos="99000">
              <a:schemeClr val="accent1">
                <a:tint val="44500"/>
                <a:satMod val="160000"/>
              </a:schemeClr>
            </a:gs>
            <a:gs pos="100000">
              <a:schemeClr val="accent1">
                <a:tint val="23500"/>
                <a:satMod val="160000"/>
                <a:lumMod val="0"/>
              </a:schemeClr>
            </a:gs>
          </a:gsLst>
          <a:path path="shape">
            <a:fillToRect l="50000" t="50000" r="50000" b="50000"/>
          </a:path>
          <a:tileRect/>
        </a:gra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37F302BA-448F-4284-9FFC-EF5107970A39}" type="datetimeFigureOut">
              <a:rPr lang="en-AU" smtClean="0"/>
              <a:t>1/08/2016</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5F957592-8304-4C9D-A725-926E1B70565C}" type="slidenum">
              <a:rPr lang="en-AU" smtClean="0"/>
              <a:t>‹#›</a:t>
            </a:fld>
            <a:endParaRPr lang="en-AU"/>
          </a:p>
        </p:txBody>
      </p:sp>
    </p:spTree>
    <p:extLst>
      <p:ext uri="{BB962C8B-B14F-4D97-AF65-F5344CB8AC3E}">
        <p14:creationId xmlns:p14="http://schemas.microsoft.com/office/powerpoint/2010/main" val="299883209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7F302BA-448F-4284-9FFC-EF5107970A39}" type="datetimeFigureOut">
              <a:rPr lang="en-AU" smtClean="0"/>
              <a:t>1/08/2016</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5F957592-8304-4C9D-A725-926E1B70565C}" type="slidenum">
              <a:rPr lang="en-AU" smtClean="0"/>
              <a:t>‹#›</a:t>
            </a:fld>
            <a:endParaRPr lang="en-AU"/>
          </a:p>
        </p:txBody>
      </p:sp>
    </p:spTree>
    <p:extLst>
      <p:ext uri="{BB962C8B-B14F-4D97-AF65-F5344CB8AC3E}">
        <p14:creationId xmlns:p14="http://schemas.microsoft.com/office/powerpoint/2010/main" val="21551708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37F302BA-448F-4284-9FFC-EF5107970A39}" type="datetimeFigureOut">
              <a:rPr lang="en-AU" smtClean="0"/>
              <a:t>1/08/2016</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5F957592-8304-4C9D-A725-926E1B70565C}" type="slidenum">
              <a:rPr lang="en-AU" smtClean="0"/>
              <a:t>‹#›</a:t>
            </a:fld>
            <a:endParaRPr lang="en-AU"/>
          </a:p>
        </p:txBody>
      </p:sp>
    </p:spTree>
    <p:extLst>
      <p:ext uri="{BB962C8B-B14F-4D97-AF65-F5344CB8AC3E}">
        <p14:creationId xmlns:p14="http://schemas.microsoft.com/office/powerpoint/2010/main" val="12499882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Date Placeholder 6"/>
          <p:cNvSpPr>
            <a:spLocks noGrp="1"/>
          </p:cNvSpPr>
          <p:nvPr>
            <p:ph type="dt" sz="half" idx="10"/>
          </p:nvPr>
        </p:nvSpPr>
        <p:spPr/>
        <p:txBody>
          <a:bodyPr/>
          <a:lstStyle/>
          <a:p>
            <a:fld id="{37F302BA-448F-4284-9FFC-EF5107970A39}" type="datetimeFigureOut">
              <a:rPr lang="en-AU" smtClean="0"/>
              <a:t>1/08/2016</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5F957592-8304-4C9D-A725-926E1B70565C}" type="slidenum">
              <a:rPr lang="en-AU" smtClean="0"/>
              <a:t>‹#›</a:t>
            </a:fld>
            <a:endParaRPr lang="en-AU"/>
          </a:p>
        </p:txBody>
      </p:sp>
    </p:spTree>
    <p:extLst>
      <p:ext uri="{BB962C8B-B14F-4D97-AF65-F5344CB8AC3E}">
        <p14:creationId xmlns:p14="http://schemas.microsoft.com/office/powerpoint/2010/main" val="4181934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AU"/>
          </a:p>
        </p:txBody>
      </p:sp>
      <p:sp>
        <p:nvSpPr>
          <p:cNvPr id="3" name="Date Placeholder 2"/>
          <p:cNvSpPr>
            <a:spLocks noGrp="1"/>
          </p:cNvSpPr>
          <p:nvPr>
            <p:ph type="dt" sz="half" idx="10"/>
          </p:nvPr>
        </p:nvSpPr>
        <p:spPr/>
        <p:txBody>
          <a:bodyPr/>
          <a:lstStyle/>
          <a:p>
            <a:fld id="{37F302BA-448F-4284-9FFC-EF5107970A39}" type="datetimeFigureOut">
              <a:rPr lang="en-AU" smtClean="0"/>
              <a:t>1/08/2016</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5F957592-8304-4C9D-A725-926E1B70565C}" type="slidenum">
              <a:rPr lang="en-AU" smtClean="0"/>
              <a:t>‹#›</a:t>
            </a:fld>
            <a:endParaRPr lang="en-AU"/>
          </a:p>
        </p:txBody>
      </p:sp>
    </p:spTree>
    <p:extLst>
      <p:ext uri="{BB962C8B-B14F-4D97-AF65-F5344CB8AC3E}">
        <p14:creationId xmlns:p14="http://schemas.microsoft.com/office/powerpoint/2010/main" val="30280165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7F302BA-448F-4284-9FFC-EF5107970A39}" type="datetimeFigureOut">
              <a:rPr lang="en-AU" smtClean="0"/>
              <a:t>1/08/2016</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5F957592-8304-4C9D-A725-926E1B70565C}" type="slidenum">
              <a:rPr lang="en-AU" smtClean="0"/>
              <a:t>‹#›</a:t>
            </a:fld>
            <a:endParaRPr lang="en-AU"/>
          </a:p>
        </p:txBody>
      </p:sp>
    </p:spTree>
    <p:extLst>
      <p:ext uri="{BB962C8B-B14F-4D97-AF65-F5344CB8AC3E}">
        <p14:creationId xmlns:p14="http://schemas.microsoft.com/office/powerpoint/2010/main" val="16240419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7F302BA-448F-4284-9FFC-EF5107970A39}" type="datetimeFigureOut">
              <a:rPr lang="en-AU" smtClean="0"/>
              <a:t>1/08/2016</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5F957592-8304-4C9D-A725-926E1B70565C}" type="slidenum">
              <a:rPr lang="en-AU" smtClean="0"/>
              <a:t>‹#›</a:t>
            </a:fld>
            <a:endParaRPr lang="en-AU"/>
          </a:p>
        </p:txBody>
      </p:sp>
    </p:spTree>
    <p:extLst>
      <p:ext uri="{BB962C8B-B14F-4D97-AF65-F5344CB8AC3E}">
        <p14:creationId xmlns:p14="http://schemas.microsoft.com/office/powerpoint/2010/main" val="1587187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7F302BA-448F-4284-9FFC-EF5107970A39}" type="datetimeFigureOut">
              <a:rPr lang="en-AU" smtClean="0"/>
              <a:t>1/08/2016</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5F957592-8304-4C9D-A725-926E1B70565C}" type="slidenum">
              <a:rPr lang="en-AU" smtClean="0"/>
              <a:t>‹#›</a:t>
            </a:fld>
            <a:endParaRPr lang="en-AU"/>
          </a:p>
        </p:txBody>
      </p:sp>
    </p:spTree>
    <p:extLst>
      <p:ext uri="{BB962C8B-B14F-4D97-AF65-F5344CB8AC3E}">
        <p14:creationId xmlns:p14="http://schemas.microsoft.com/office/powerpoint/2010/main" val="2502105128"/>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shadeToTitle="1">
        <a:gradFill flip="none" rotWithShape="1">
          <a:gsLst>
            <a:gs pos="87082">
              <a:schemeClr val="tx2">
                <a:lumMod val="50000"/>
              </a:schemeClr>
            </a:gs>
            <a:gs pos="10000">
              <a:srgbClr val="C7D5EE"/>
            </a:gs>
            <a:gs pos="97000">
              <a:schemeClr val="tx1"/>
            </a:gs>
            <a:gs pos="99000">
              <a:schemeClr val="accent1">
                <a:tint val="44500"/>
                <a:satMod val="160000"/>
              </a:schemeClr>
            </a:gs>
            <a:gs pos="100000">
              <a:schemeClr val="accent1">
                <a:tint val="23500"/>
                <a:satMod val="160000"/>
                <a:lumMod val="0"/>
              </a:schemeClr>
            </a:gs>
          </a:gsLst>
          <a:path path="shape">
            <a:fillToRect l="50000" t="50000" r="50000" b="50000"/>
          </a:path>
          <a:tileRect/>
        </a:gra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7F302BA-448F-4284-9FFC-EF5107970A39}" type="datetimeFigureOut">
              <a:rPr lang="en-AU" smtClean="0"/>
              <a:t>1/08/2016</a:t>
            </a:fld>
            <a:endParaRPr lang="en-AU"/>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F957592-8304-4C9D-A725-926E1B70565C}" type="slidenum">
              <a:rPr lang="en-AU" smtClean="0"/>
              <a:t>‹#›</a:t>
            </a:fld>
            <a:endParaRPr lang="en-AU"/>
          </a:p>
        </p:txBody>
      </p:sp>
      <p:pic>
        <p:nvPicPr>
          <p:cNvPr id="1036" name="Picture 12" descr="C:\Documents and Settings\qssmik\Local Settings\Temporary Internet Files\Content.IE5\B06MF2ZW\MC900437073[1].png"/>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3433564" y="2708920"/>
            <a:ext cx="2218556" cy="2218556"/>
          </a:xfrm>
          <a:prstGeom prst="rect">
            <a:avLst/>
          </a:prstGeom>
          <a:noFill/>
          <a:effectLst>
            <a:reflection stA="50000" endPos="65000" dist="50800" dir="5400000" sy="-100000" algn="bl" rotWithShape="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3482346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4.jpg"/><Relationship Id="rId1" Type="http://schemas.openxmlformats.org/officeDocument/2006/relationships/slideLayout" Target="../slideLayouts/slideLayout1.xml"/><Relationship Id="rId2" Type="http://schemas.openxmlformats.org/officeDocument/2006/relationships/image" Target="../media/image2.emf"/></Relationships>
</file>

<file path=ppt/slides/_rels/slide2.xml.rels><?xml version="1.0" encoding="UTF-8" standalone="yes"?>
<Relationships xmlns="http://schemas.openxmlformats.org/package/2006/relationships"><Relationship Id="rId3" Type="http://schemas.openxmlformats.org/officeDocument/2006/relationships/image" Target="../media/image2.emf"/><Relationship Id="rId4"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2.emf"/><Relationship Id="rId4"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2.emf"/><Relationship Id="rId4"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2.emf"/><Relationship Id="rId4"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5732263" y="105629075"/>
            <a:ext cx="9504362" cy="60134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pic>
      <p:pic>
        <p:nvPicPr>
          <p:cNvPr id="4" name="Picture 3"/>
          <p:cNvPicPr>
            <a:picLocks noChangeAspect="1"/>
          </p:cNvPicPr>
          <p:nvPr/>
        </p:nvPicPr>
        <p:blipFill>
          <a:blip r:embed="rId3"/>
          <a:stretch>
            <a:fillRect/>
          </a:stretch>
        </p:blipFill>
        <p:spPr>
          <a:xfrm>
            <a:off x="323530" y="5373216"/>
            <a:ext cx="1287864" cy="1017213"/>
          </a:xfrm>
          <a:prstGeom prst="rect">
            <a:avLst/>
          </a:prstGeom>
          <a:effectLst>
            <a:reflection stA="40000" endPos="65000" dist="50800" dir="5400000" sy="-100000" algn="bl" rotWithShape="0"/>
          </a:effectLst>
        </p:spPr>
      </p:pic>
      <p:sp>
        <p:nvSpPr>
          <p:cNvPr id="5" name="Rectangle 4"/>
          <p:cNvSpPr/>
          <p:nvPr/>
        </p:nvSpPr>
        <p:spPr>
          <a:xfrm>
            <a:off x="1611393" y="5373216"/>
            <a:ext cx="7209079" cy="1017213"/>
          </a:xfrm>
          <a:prstGeom prst="rect">
            <a:avLst/>
          </a:prstGeom>
          <a:solidFill>
            <a:schemeClr val="bg1"/>
          </a:solidFill>
          <a:ln>
            <a:noFill/>
          </a:ln>
          <a:effectLst>
            <a:reflection stA="40000" endPos="650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2400" b="1" dirty="0" smtClean="0">
                <a:solidFill>
                  <a:schemeClr val="tx2">
                    <a:lumMod val="75000"/>
                  </a:schemeClr>
                </a:solidFill>
              </a:rPr>
              <a:t>Golden Grove Central Districts Baseball Club Inc.</a:t>
            </a:r>
          </a:p>
          <a:p>
            <a:pPr algn="ctr"/>
            <a:r>
              <a:rPr lang="en-AU" sz="2400" b="1" dirty="0" smtClean="0">
                <a:solidFill>
                  <a:schemeClr val="tx2">
                    <a:lumMod val="75000"/>
                  </a:schemeClr>
                </a:solidFill>
              </a:rPr>
              <a:t>Illyarrie Reserve, Illyarrie Ave, Surrey Downs S.A.</a:t>
            </a:r>
            <a:endParaRPr lang="en-AU" sz="2400" b="1" dirty="0">
              <a:solidFill>
                <a:schemeClr val="tx2">
                  <a:lumMod val="75000"/>
                </a:schemeClr>
              </a:solidFill>
            </a:endParaRPr>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9444" y="340460"/>
            <a:ext cx="7790988" cy="4888740"/>
          </a:xfrm>
          <a:prstGeom prst="rect">
            <a:avLst/>
          </a:prstGeom>
        </p:spPr>
      </p:pic>
      <p:sp>
        <p:nvSpPr>
          <p:cNvPr id="9" name="Rectangle 8"/>
          <p:cNvSpPr/>
          <p:nvPr/>
        </p:nvSpPr>
        <p:spPr>
          <a:xfrm>
            <a:off x="611560" y="332656"/>
            <a:ext cx="8025467" cy="1569660"/>
          </a:xfrm>
          <a:prstGeom prst="rect">
            <a:avLst/>
          </a:prstGeom>
          <a:noFill/>
          <a:scene3d>
            <a:camera prst="perspectiveFront"/>
            <a:lightRig rig="threePt" dir="t"/>
          </a:scene3d>
        </p:spPr>
        <p:txBody>
          <a:bodyPr wrap="none" lIns="91440" tIns="45720" rIns="91440" bIns="45720">
            <a:spAutoFit/>
          </a:bodyPr>
          <a:lstStyle/>
          <a:p>
            <a:pPr algn="ctr"/>
            <a:r>
              <a:rPr lang="en-US" sz="4800" b="1" dirty="0" smtClean="0">
                <a:ln w="0"/>
                <a:solidFill>
                  <a:schemeClr val="bg1"/>
                </a:solidFill>
                <a:effectLst>
                  <a:outerShdw blurRad="38100" dist="38100" dir="2700000" algn="tl">
                    <a:srgbClr val="000000">
                      <a:alpha val="43137"/>
                    </a:srgbClr>
                  </a:outerShdw>
                </a:effectLst>
              </a:rPr>
              <a:t>Golden Grove Central Districts </a:t>
            </a:r>
          </a:p>
          <a:p>
            <a:pPr algn="ctr"/>
            <a:r>
              <a:rPr lang="en-US" sz="4800" b="1" cap="none" spc="0" dirty="0" smtClean="0">
                <a:ln w="0"/>
                <a:solidFill>
                  <a:schemeClr val="bg1"/>
                </a:solidFill>
                <a:effectLst>
                  <a:outerShdw blurRad="38100" dist="38100" dir="2700000" algn="tl">
                    <a:srgbClr val="000000">
                      <a:alpha val="43137"/>
                    </a:srgbClr>
                  </a:outerShdw>
                </a:effectLst>
              </a:rPr>
              <a:t>Sponsorship Deals</a:t>
            </a:r>
            <a:endParaRPr lang="en-US" sz="4800" b="1" cap="none" spc="0" dirty="0">
              <a:ln w="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45156473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duotone>
              <a:prstClr val="black"/>
              <a:schemeClr val="accent1">
                <a:tint val="45000"/>
                <a:satMod val="400000"/>
              </a:schemeClr>
            </a:duotone>
            <a:extLst>
              <a:ext uri="{28A0092B-C50C-407E-A947-70E740481C1C}">
                <a14:useLocalDpi xmlns:a14="http://schemas.microsoft.com/office/drawing/2010/main" val="0"/>
              </a:ext>
            </a:extLst>
          </a:blip>
          <a:stretch>
            <a:fillRect/>
          </a:stretch>
        </p:blipFill>
        <p:spPr>
          <a:xfrm>
            <a:off x="316039" y="1241544"/>
            <a:ext cx="8496942" cy="5331717"/>
          </a:xfrm>
          <a:prstGeom prst="rect">
            <a:avLst/>
          </a:prstGeom>
        </p:spPr>
      </p:pic>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732263" y="105629075"/>
            <a:ext cx="9504362" cy="60134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pic>
      <p:pic>
        <p:nvPicPr>
          <p:cNvPr id="4" name="Picture 3"/>
          <p:cNvPicPr>
            <a:picLocks noChangeAspect="1"/>
          </p:cNvPicPr>
          <p:nvPr/>
        </p:nvPicPr>
        <p:blipFill>
          <a:blip r:embed="rId4"/>
          <a:stretch>
            <a:fillRect/>
          </a:stretch>
        </p:blipFill>
        <p:spPr>
          <a:xfrm>
            <a:off x="316039" y="188640"/>
            <a:ext cx="1287864" cy="1017213"/>
          </a:xfrm>
          <a:prstGeom prst="rect">
            <a:avLst/>
          </a:prstGeom>
          <a:effectLst>
            <a:reflection stA="40000" endPos="65000" dist="50800" dir="5400000" sy="-100000" algn="bl" rotWithShape="0"/>
          </a:effectLst>
        </p:spPr>
      </p:pic>
      <p:sp>
        <p:nvSpPr>
          <p:cNvPr id="5" name="Rectangle 4"/>
          <p:cNvSpPr/>
          <p:nvPr/>
        </p:nvSpPr>
        <p:spPr>
          <a:xfrm>
            <a:off x="1603902" y="188640"/>
            <a:ext cx="7209079" cy="1017213"/>
          </a:xfrm>
          <a:prstGeom prst="rect">
            <a:avLst/>
          </a:prstGeom>
          <a:solidFill>
            <a:schemeClr val="bg1"/>
          </a:solidFill>
          <a:ln>
            <a:noFill/>
          </a:ln>
          <a:effectLst>
            <a:reflection stA="40000" endPos="650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2400" b="1" dirty="0" smtClean="0">
                <a:solidFill>
                  <a:schemeClr val="tx2">
                    <a:lumMod val="75000"/>
                  </a:schemeClr>
                </a:solidFill>
              </a:rPr>
              <a:t>Golden Grove Central Districts Baseball Club Inc.</a:t>
            </a:r>
          </a:p>
          <a:p>
            <a:pPr algn="ctr"/>
            <a:r>
              <a:rPr lang="en-AU" sz="2400" b="1" dirty="0" smtClean="0">
                <a:solidFill>
                  <a:schemeClr val="tx2">
                    <a:lumMod val="75000"/>
                  </a:schemeClr>
                </a:solidFill>
              </a:rPr>
              <a:t>Illyarrie Reserve, Illyarrie Ave, Surrey Downs S.A.</a:t>
            </a:r>
            <a:endParaRPr lang="en-AU" sz="2400" b="1" dirty="0">
              <a:solidFill>
                <a:schemeClr val="tx2">
                  <a:lumMod val="75000"/>
                </a:schemeClr>
              </a:solidFill>
            </a:endParaRPr>
          </a:p>
        </p:txBody>
      </p:sp>
      <p:sp>
        <p:nvSpPr>
          <p:cNvPr id="3" name="TextBox 2"/>
          <p:cNvSpPr txBox="1"/>
          <p:nvPr/>
        </p:nvSpPr>
        <p:spPr>
          <a:xfrm>
            <a:off x="467544" y="1556792"/>
            <a:ext cx="8345437" cy="4801314"/>
          </a:xfrm>
          <a:prstGeom prst="rect">
            <a:avLst/>
          </a:prstGeom>
          <a:noFill/>
        </p:spPr>
        <p:txBody>
          <a:bodyPr wrap="square" rtlCol="0">
            <a:spAutoFit/>
          </a:bodyPr>
          <a:lstStyle/>
          <a:p>
            <a:r>
              <a:rPr lang="en-AU" u="sng" dirty="0" smtClean="0">
                <a:solidFill>
                  <a:schemeClr val="bg1"/>
                </a:solidFill>
              </a:rPr>
              <a:t>About Us</a:t>
            </a:r>
          </a:p>
          <a:p>
            <a:r>
              <a:rPr lang="en-AU" dirty="0">
                <a:solidFill>
                  <a:schemeClr val="bg1"/>
                </a:solidFill>
              </a:rPr>
              <a:t/>
            </a:r>
            <a:br>
              <a:rPr lang="en-AU" dirty="0">
                <a:solidFill>
                  <a:schemeClr val="bg1"/>
                </a:solidFill>
              </a:rPr>
            </a:br>
            <a:r>
              <a:rPr lang="en-AU" dirty="0">
                <a:solidFill>
                  <a:schemeClr val="bg1"/>
                </a:solidFill>
              </a:rPr>
              <a:t>The sport of baseball is enjoying an increasingly high profile.  With </a:t>
            </a:r>
            <a:r>
              <a:rPr lang="en-AU" dirty="0" smtClean="0">
                <a:solidFill>
                  <a:schemeClr val="bg1"/>
                </a:solidFill>
              </a:rPr>
              <a:t>approximately 400 </a:t>
            </a:r>
            <a:r>
              <a:rPr lang="en-AU" dirty="0">
                <a:solidFill>
                  <a:schemeClr val="bg1"/>
                </a:solidFill>
              </a:rPr>
              <a:t>families involved in the Tea Tree Gully area, it is currently one of the largest participation summer sports within our community</a:t>
            </a:r>
            <a:r>
              <a:rPr lang="en-AU" dirty="0" smtClean="0">
                <a:solidFill>
                  <a:schemeClr val="bg1"/>
                </a:solidFill>
              </a:rPr>
              <a:t>.</a:t>
            </a:r>
          </a:p>
          <a:p>
            <a:r>
              <a:rPr lang="en-AU" dirty="0">
                <a:solidFill>
                  <a:schemeClr val="bg1"/>
                </a:solidFill>
              </a:rPr>
              <a:t/>
            </a:r>
            <a:br>
              <a:rPr lang="en-AU" dirty="0">
                <a:solidFill>
                  <a:schemeClr val="bg1"/>
                </a:solidFill>
              </a:rPr>
            </a:br>
            <a:r>
              <a:rPr lang="en-AU" dirty="0">
                <a:solidFill>
                  <a:schemeClr val="bg1"/>
                </a:solidFill>
              </a:rPr>
              <a:t>The Golden Grove </a:t>
            </a:r>
            <a:r>
              <a:rPr lang="en-AU" dirty="0" smtClean="0">
                <a:solidFill>
                  <a:schemeClr val="bg1"/>
                </a:solidFill>
              </a:rPr>
              <a:t>Dodgers Baseball </a:t>
            </a:r>
            <a:r>
              <a:rPr lang="en-AU" dirty="0">
                <a:solidFill>
                  <a:schemeClr val="bg1"/>
                </a:solidFill>
              </a:rPr>
              <a:t>Club was formed in </a:t>
            </a:r>
            <a:r>
              <a:rPr lang="en-AU" dirty="0" smtClean="0">
                <a:solidFill>
                  <a:schemeClr val="bg1"/>
                </a:solidFill>
              </a:rPr>
              <a:t>1990 </a:t>
            </a:r>
            <a:r>
              <a:rPr lang="en-AU" dirty="0">
                <a:solidFill>
                  <a:schemeClr val="bg1"/>
                </a:solidFill>
              </a:rPr>
              <a:t>by a group of dedicated individuals who had the vision to realise the potential of baseball growth within the area. In 1999 the amalgamation of Golden Grove Dodgers Baseball Club and </a:t>
            </a:r>
            <a:r>
              <a:rPr lang="en-AU" dirty="0" smtClean="0">
                <a:solidFill>
                  <a:schemeClr val="bg1"/>
                </a:solidFill>
              </a:rPr>
              <a:t>the Central </a:t>
            </a:r>
            <a:r>
              <a:rPr lang="en-AU" dirty="0">
                <a:solidFill>
                  <a:schemeClr val="bg1"/>
                </a:solidFill>
              </a:rPr>
              <a:t>Districts Baseball Club, (another club rich in history and excellence), formed the now present </a:t>
            </a:r>
            <a:r>
              <a:rPr lang="en-AU" dirty="0" smtClean="0">
                <a:solidFill>
                  <a:schemeClr val="bg1"/>
                </a:solidFill>
              </a:rPr>
              <a:t>Golden Grove Central Districts Baseball Club Inc.</a:t>
            </a:r>
          </a:p>
          <a:p>
            <a:endParaRPr lang="en-AU" dirty="0">
              <a:solidFill>
                <a:schemeClr val="bg1"/>
              </a:solidFill>
            </a:endParaRPr>
          </a:p>
          <a:p>
            <a:r>
              <a:rPr lang="en-AU" dirty="0">
                <a:solidFill>
                  <a:schemeClr val="bg1"/>
                </a:solidFill>
              </a:rPr>
              <a:t>We are a focussed, community driven sporting club competing in the South Australian Baseball League</a:t>
            </a:r>
            <a:r>
              <a:rPr lang="en-AU" dirty="0" smtClean="0">
                <a:solidFill>
                  <a:schemeClr val="bg1"/>
                </a:solidFill>
              </a:rPr>
              <a:t>. This </a:t>
            </a:r>
            <a:r>
              <a:rPr lang="en-AU" dirty="0">
                <a:solidFill>
                  <a:schemeClr val="bg1"/>
                </a:solidFill>
              </a:rPr>
              <a:t>contributes to a sense of community, personal physical health, self-esteem and playing as a valued member of a team. We actively encourage all people </a:t>
            </a:r>
            <a:r>
              <a:rPr lang="en-AU" dirty="0" smtClean="0">
                <a:solidFill>
                  <a:schemeClr val="bg1"/>
                </a:solidFill>
              </a:rPr>
              <a:t>(male or female) to </a:t>
            </a:r>
            <a:r>
              <a:rPr lang="en-AU" dirty="0">
                <a:solidFill>
                  <a:schemeClr val="bg1"/>
                </a:solidFill>
              </a:rPr>
              <a:t>join our club and to learn about baseball</a:t>
            </a:r>
            <a:r>
              <a:rPr lang="en-AU" dirty="0" smtClean="0">
                <a:solidFill>
                  <a:schemeClr val="bg1"/>
                </a:solidFill>
              </a:rPr>
              <a:t>. In addition our youngest playing members are just 4 years of age while our oldest </a:t>
            </a:r>
            <a:r>
              <a:rPr lang="en-AU" dirty="0" smtClean="0">
                <a:solidFill>
                  <a:schemeClr val="bg1"/>
                </a:solidFill>
              </a:rPr>
              <a:t>is 71</a:t>
            </a:r>
            <a:r>
              <a:rPr lang="en-AU" dirty="0" smtClean="0">
                <a:solidFill>
                  <a:schemeClr val="bg1"/>
                </a:solidFill>
              </a:rPr>
              <a:t>.  </a:t>
            </a:r>
            <a:endParaRPr lang="en-AU" dirty="0">
              <a:solidFill>
                <a:schemeClr val="bg1"/>
              </a:solidFill>
            </a:endParaRPr>
          </a:p>
        </p:txBody>
      </p:sp>
    </p:spTree>
    <p:extLst>
      <p:ext uri="{BB962C8B-B14F-4D97-AF65-F5344CB8AC3E}">
        <p14:creationId xmlns:p14="http://schemas.microsoft.com/office/powerpoint/2010/main" val="32151134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2">
            <a:duotone>
              <a:prstClr val="black"/>
              <a:schemeClr val="accent1">
                <a:tint val="45000"/>
                <a:satMod val="400000"/>
              </a:schemeClr>
            </a:duotone>
            <a:extLst>
              <a:ext uri="{28A0092B-C50C-407E-A947-70E740481C1C}">
                <a14:useLocalDpi xmlns:a14="http://schemas.microsoft.com/office/drawing/2010/main" val="0"/>
              </a:ext>
            </a:extLst>
          </a:blip>
          <a:stretch>
            <a:fillRect/>
          </a:stretch>
        </p:blipFill>
        <p:spPr>
          <a:xfrm>
            <a:off x="316039" y="1241544"/>
            <a:ext cx="8496942" cy="5331717"/>
          </a:xfrm>
          <a:prstGeom prst="rect">
            <a:avLst/>
          </a:prstGeom>
        </p:spPr>
      </p:pic>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732263" y="105629075"/>
            <a:ext cx="9504362" cy="60134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pic>
      <p:pic>
        <p:nvPicPr>
          <p:cNvPr id="4" name="Picture 3"/>
          <p:cNvPicPr>
            <a:picLocks noChangeAspect="1"/>
          </p:cNvPicPr>
          <p:nvPr/>
        </p:nvPicPr>
        <p:blipFill>
          <a:blip r:embed="rId4"/>
          <a:stretch>
            <a:fillRect/>
          </a:stretch>
        </p:blipFill>
        <p:spPr>
          <a:xfrm>
            <a:off x="316039" y="188640"/>
            <a:ext cx="1287864" cy="1017213"/>
          </a:xfrm>
          <a:prstGeom prst="rect">
            <a:avLst/>
          </a:prstGeom>
          <a:effectLst>
            <a:reflection stA="40000" endPos="65000" dist="50800" dir="5400000" sy="-100000" algn="bl" rotWithShape="0"/>
          </a:effectLst>
        </p:spPr>
      </p:pic>
      <p:sp>
        <p:nvSpPr>
          <p:cNvPr id="5" name="Rectangle 4"/>
          <p:cNvSpPr/>
          <p:nvPr/>
        </p:nvSpPr>
        <p:spPr>
          <a:xfrm>
            <a:off x="1603902" y="188640"/>
            <a:ext cx="7209079" cy="1017213"/>
          </a:xfrm>
          <a:prstGeom prst="rect">
            <a:avLst/>
          </a:prstGeom>
          <a:solidFill>
            <a:schemeClr val="bg1"/>
          </a:solidFill>
          <a:ln>
            <a:noFill/>
          </a:ln>
          <a:effectLst>
            <a:reflection stA="40000" endPos="650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2400" b="1" dirty="0" smtClean="0">
                <a:solidFill>
                  <a:schemeClr val="tx2">
                    <a:lumMod val="75000"/>
                  </a:schemeClr>
                </a:solidFill>
              </a:rPr>
              <a:t>Golden Grove Central Districts Baseball Club Inc.</a:t>
            </a:r>
          </a:p>
          <a:p>
            <a:pPr algn="ctr"/>
            <a:r>
              <a:rPr lang="en-AU" sz="2400" b="1" dirty="0" smtClean="0">
                <a:solidFill>
                  <a:schemeClr val="tx2">
                    <a:lumMod val="75000"/>
                  </a:schemeClr>
                </a:solidFill>
              </a:rPr>
              <a:t>Illyarrie Reserve, Illyarrie Ave, Surrey Downs S.A.</a:t>
            </a:r>
            <a:endParaRPr lang="en-AU" sz="2400" b="1" dirty="0">
              <a:solidFill>
                <a:schemeClr val="tx2">
                  <a:lumMod val="75000"/>
                </a:schemeClr>
              </a:solidFill>
            </a:endParaRPr>
          </a:p>
        </p:txBody>
      </p:sp>
      <p:sp>
        <p:nvSpPr>
          <p:cNvPr id="3" name="TextBox 2"/>
          <p:cNvSpPr txBox="1"/>
          <p:nvPr/>
        </p:nvSpPr>
        <p:spPr>
          <a:xfrm>
            <a:off x="467544" y="1484784"/>
            <a:ext cx="8345437" cy="5078313"/>
          </a:xfrm>
          <a:prstGeom prst="rect">
            <a:avLst/>
          </a:prstGeom>
          <a:noFill/>
        </p:spPr>
        <p:txBody>
          <a:bodyPr wrap="square" rtlCol="0">
            <a:spAutoFit/>
          </a:bodyPr>
          <a:lstStyle/>
          <a:p>
            <a:r>
              <a:rPr lang="en-AU" u="sng" dirty="0">
                <a:solidFill>
                  <a:schemeClr val="bg1"/>
                </a:solidFill>
              </a:rPr>
              <a:t>Target </a:t>
            </a:r>
            <a:r>
              <a:rPr lang="en-AU" u="sng" dirty="0" smtClean="0">
                <a:solidFill>
                  <a:schemeClr val="bg1"/>
                </a:solidFill>
              </a:rPr>
              <a:t>Audience</a:t>
            </a:r>
          </a:p>
          <a:p>
            <a:r>
              <a:rPr lang="en-AU" dirty="0">
                <a:solidFill>
                  <a:schemeClr val="bg1"/>
                </a:solidFill>
              </a:rPr>
              <a:t/>
            </a:r>
            <a:br>
              <a:rPr lang="en-AU" dirty="0">
                <a:solidFill>
                  <a:schemeClr val="bg1"/>
                </a:solidFill>
              </a:rPr>
            </a:br>
            <a:r>
              <a:rPr lang="en-AU" dirty="0">
                <a:solidFill>
                  <a:schemeClr val="bg1"/>
                </a:solidFill>
              </a:rPr>
              <a:t>Golden Grove Central Districts Baseball Club (Dodgers) provides sponsors with an "effective and enjoyable" alternative to reach fans, consumers, and clients at a very affordable investment. Numerous companies, both large and small, have received very positive results by partnering with the Dodgers. </a:t>
            </a:r>
            <a:endParaRPr lang="en-AU" dirty="0" smtClean="0">
              <a:solidFill>
                <a:schemeClr val="bg1"/>
              </a:solidFill>
            </a:endParaRPr>
          </a:p>
          <a:p>
            <a:endParaRPr lang="en-AU" dirty="0">
              <a:solidFill>
                <a:schemeClr val="bg1"/>
              </a:solidFill>
            </a:endParaRPr>
          </a:p>
          <a:p>
            <a:r>
              <a:rPr lang="en-AU" dirty="0" smtClean="0">
                <a:solidFill>
                  <a:schemeClr val="bg1"/>
                </a:solidFill>
              </a:rPr>
              <a:t>In </a:t>
            </a:r>
            <a:r>
              <a:rPr lang="en-AU" dirty="0">
                <a:solidFill>
                  <a:schemeClr val="bg1"/>
                </a:solidFill>
              </a:rPr>
              <a:t>affiliation with the South Australian Baseball League, Golden Grove Central Districts Baseball Club provides companies with a unique opportunity to have their message reach the great Dodger fans and their competitors in the Tea Tree Gully electorate of Makin, as well as on a larger state level, and even nationally with the Dodgers website. </a:t>
            </a:r>
            <a:endParaRPr lang="en-AU" dirty="0" smtClean="0">
              <a:solidFill>
                <a:schemeClr val="bg1"/>
              </a:solidFill>
            </a:endParaRPr>
          </a:p>
          <a:p>
            <a:endParaRPr lang="en-AU" dirty="0">
              <a:solidFill>
                <a:schemeClr val="bg1"/>
              </a:solidFill>
            </a:endParaRPr>
          </a:p>
          <a:p>
            <a:r>
              <a:rPr lang="en-AU" dirty="0" smtClean="0">
                <a:solidFill>
                  <a:schemeClr val="bg1"/>
                </a:solidFill>
              </a:rPr>
              <a:t>Sponsors </a:t>
            </a:r>
            <a:r>
              <a:rPr lang="en-AU" dirty="0">
                <a:solidFill>
                  <a:schemeClr val="bg1"/>
                </a:solidFill>
              </a:rPr>
              <a:t>see immediate benefits from an association with Golden Grove Central Districts Baseball Club.  Your financial support is an important investment in the future of our junior players and our community. </a:t>
            </a:r>
            <a:r>
              <a:rPr lang="en-AU" dirty="0" smtClean="0">
                <a:solidFill>
                  <a:schemeClr val="bg1"/>
                </a:solidFill>
              </a:rPr>
              <a:t>The GGCD Baseball </a:t>
            </a:r>
            <a:r>
              <a:rPr lang="en-AU" dirty="0">
                <a:solidFill>
                  <a:schemeClr val="bg1"/>
                </a:solidFill>
              </a:rPr>
              <a:t>Club Committee is dedicated to providing superior customer service in the fulfilment of each sponsor's package. The goal is to make sure that each sponsor’s experience is beneficial for their businesses by providing an easily executable package for your individual needs.</a:t>
            </a:r>
          </a:p>
        </p:txBody>
      </p:sp>
    </p:spTree>
    <p:extLst>
      <p:ext uri="{BB962C8B-B14F-4D97-AF65-F5344CB8AC3E}">
        <p14:creationId xmlns:p14="http://schemas.microsoft.com/office/powerpoint/2010/main" val="380268753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p:cNvPicPr>
            <a:picLocks noChangeAspect="1"/>
          </p:cNvPicPr>
          <p:nvPr/>
        </p:nvPicPr>
        <p:blipFill>
          <a:blip r:embed="rId2">
            <a:duotone>
              <a:prstClr val="black"/>
              <a:schemeClr val="accent1">
                <a:tint val="45000"/>
                <a:satMod val="400000"/>
              </a:schemeClr>
            </a:duotone>
            <a:extLst>
              <a:ext uri="{28A0092B-C50C-407E-A947-70E740481C1C}">
                <a14:useLocalDpi xmlns:a14="http://schemas.microsoft.com/office/drawing/2010/main" val="0"/>
              </a:ext>
            </a:extLst>
          </a:blip>
          <a:stretch>
            <a:fillRect/>
          </a:stretch>
        </p:blipFill>
        <p:spPr>
          <a:xfrm>
            <a:off x="316039" y="1241544"/>
            <a:ext cx="8496942" cy="5331717"/>
          </a:xfrm>
          <a:prstGeom prst="rect">
            <a:avLst/>
          </a:prstGeom>
        </p:spPr>
      </p:pic>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732263" y="105629075"/>
            <a:ext cx="9504362" cy="60134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pic>
      <p:pic>
        <p:nvPicPr>
          <p:cNvPr id="4" name="Picture 3"/>
          <p:cNvPicPr>
            <a:picLocks noChangeAspect="1"/>
          </p:cNvPicPr>
          <p:nvPr/>
        </p:nvPicPr>
        <p:blipFill>
          <a:blip r:embed="rId4"/>
          <a:stretch>
            <a:fillRect/>
          </a:stretch>
        </p:blipFill>
        <p:spPr>
          <a:xfrm>
            <a:off x="316039" y="188640"/>
            <a:ext cx="1287864" cy="1017213"/>
          </a:xfrm>
          <a:prstGeom prst="rect">
            <a:avLst/>
          </a:prstGeom>
          <a:effectLst>
            <a:reflection stA="40000" endPos="65000" dist="50800" dir="5400000" sy="-100000" algn="bl" rotWithShape="0"/>
          </a:effectLst>
        </p:spPr>
      </p:pic>
      <p:sp>
        <p:nvSpPr>
          <p:cNvPr id="5" name="Rectangle 4"/>
          <p:cNvSpPr/>
          <p:nvPr/>
        </p:nvSpPr>
        <p:spPr>
          <a:xfrm>
            <a:off x="1603902" y="188640"/>
            <a:ext cx="7209079" cy="1017213"/>
          </a:xfrm>
          <a:prstGeom prst="rect">
            <a:avLst/>
          </a:prstGeom>
          <a:solidFill>
            <a:schemeClr val="bg1"/>
          </a:solidFill>
          <a:ln>
            <a:noFill/>
          </a:ln>
          <a:effectLst>
            <a:reflection stA="40000" endPos="650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2400" b="1" dirty="0" smtClean="0">
                <a:solidFill>
                  <a:schemeClr val="tx2">
                    <a:lumMod val="75000"/>
                  </a:schemeClr>
                </a:solidFill>
              </a:rPr>
              <a:t>Golden Grove Central Districts Baseball Club Inc.</a:t>
            </a:r>
          </a:p>
          <a:p>
            <a:pPr algn="ctr"/>
            <a:r>
              <a:rPr lang="en-AU" sz="2400" b="1" dirty="0" smtClean="0">
                <a:solidFill>
                  <a:schemeClr val="tx2">
                    <a:lumMod val="75000"/>
                  </a:schemeClr>
                </a:solidFill>
              </a:rPr>
              <a:t>Illyarrie Reserve, Illyarrie Ave, Surrey Downs S.A.</a:t>
            </a:r>
            <a:endParaRPr lang="en-AU" sz="2400" b="1" dirty="0">
              <a:solidFill>
                <a:schemeClr val="tx2">
                  <a:lumMod val="75000"/>
                </a:schemeClr>
              </a:solidFill>
            </a:endParaRPr>
          </a:p>
        </p:txBody>
      </p:sp>
      <p:sp>
        <p:nvSpPr>
          <p:cNvPr id="9" name="4-Point Star 8"/>
          <p:cNvSpPr/>
          <p:nvPr/>
        </p:nvSpPr>
        <p:spPr>
          <a:xfrm>
            <a:off x="7956376" y="2940699"/>
            <a:ext cx="206375" cy="196850"/>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AU"/>
          </a:p>
        </p:txBody>
      </p:sp>
      <p:sp>
        <p:nvSpPr>
          <p:cNvPr id="10" name="4-Point Star 9"/>
          <p:cNvSpPr/>
          <p:nvPr/>
        </p:nvSpPr>
        <p:spPr>
          <a:xfrm>
            <a:off x="7942472" y="3291681"/>
            <a:ext cx="204788" cy="198438"/>
          </a:xfrm>
          <a:prstGeom prst="star4">
            <a:avLst/>
          </a:prstGeom>
          <a:solidFill>
            <a:srgbClr val="4F81BD"/>
          </a:solidFill>
          <a:ln w="25400" cap="flat" cmpd="sng" algn="ctr">
            <a:solidFill>
              <a:srgbClr val="4F81BD">
                <a:shade val="50000"/>
              </a:srgbClr>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AU"/>
          </a:p>
        </p:txBody>
      </p:sp>
      <p:graphicFrame>
        <p:nvGraphicFramePr>
          <p:cNvPr id="12" name="Table 11"/>
          <p:cNvGraphicFramePr>
            <a:graphicFrameLocks noGrp="1"/>
          </p:cNvGraphicFramePr>
          <p:nvPr>
            <p:extLst>
              <p:ext uri="{D42A27DB-BD31-4B8C-83A1-F6EECF244321}">
                <p14:modId xmlns:p14="http://schemas.microsoft.com/office/powerpoint/2010/main" val="3434434059"/>
              </p:ext>
            </p:extLst>
          </p:nvPr>
        </p:nvGraphicFramePr>
        <p:xfrm>
          <a:off x="899592" y="1890307"/>
          <a:ext cx="7300414" cy="3842949"/>
        </p:xfrm>
        <a:graphic>
          <a:graphicData uri="http://schemas.openxmlformats.org/drawingml/2006/table">
            <a:tbl>
              <a:tblPr firstRow="1" bandRow="1">
                <a:tableStyleId>{5C22544A-7EE6-4342-B048-85BDC9FD1C3A}</a:tableStyleId>
              </a:tblPr>
              <a:tblGrid>
                <a:gridCol w="2672474"/>
                <a:gridCol w="925588"/>
                <a:gridCol w="925588"/>
                <a:gridCol w="925588"/>
                <a:gridCol w="925588"/>
                <a:gridCol w="925588"/>
              </a:tblGrid>
              <a:tr h="212234">
                <a:tc rowSpan="2">
                  <a:txBody>
                    <a:bodyPr/>
                    <a:lstStyle/>
                    <a:p>
                      <a:pPr algn="ctr" fontAlgn="ctr"/>
                      <a:r>
                        <a:rPr lang="en-AU" sz="1200" u="none" strike="noStrike" dirty="0">
                          <a:effectLst/>
                        </a:rPr>
                        <a:t>PACKAGE LEVEL</a:t>
                      </a:r>
                      <a:endParaRPr lang="en-AU" sz="1200" b="1"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n-AU" sz="1200" u="none" strike="noStrike">
                          <a:effectLst/>
                        </a:rPr>
                        <a:t>BRONZE</a:t>
                      </a:r>
                      <a:endParaRPr lang="en-AU" sz="1200" b="1"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en-AU" sz="1200" u="none" strike="noStrike">
                          <a:effectLst/>
                        </a:rPr>
                        <a:t>SILVER</a:t>
                      </a:r>
                      <a:endParaRPr lang="en-AU" sz="1200" b="1"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en-AU" sz="1200" u="none" strike="noStrike">
                          <a:effectLst/>
                        </a:rPr>
                        <a:t>GOLD </a:t>
                      </a:r>
                      <a:endParaRPr lang="en-AU" sz="1200" b="1"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en-AU" sz="1200" u="none" strike="noStrike">
                          <a:effectLst/>
                        </a:rPr>
                        <a:t>DIAMOND</a:t>
                      </a:r>
                      <a:endParaRPr lang="en-AU" sz="1200" b="1"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en-AU" sz="1200" u="none" strike="noStrike">
                          <a:effectLst/>
                        </a:rPr>
                        <a:t>PLATINUM</a:t>
                      </a:r>
                      <a:endParaRPr lang="en-AU" sz="1200" b="1" i="0" u="none" strike="noStrike">
                        <a:solidFill>
                          <a:srgbClr val="000000"/>
                        </a:solidFill>
                        <a:effectLst/>
                        <a:latin typeface="Calibri" panose="020F0502020204030204" pitchFamily="34" charset="0"/>
                      </a:endParaRPr>
                    </a:p>
                  </a:txBody>
                  <a:tcPr marL="9525" marR="9525" marT="9525" marB="0" anchor="b"/>
                </a:tc>
              </a:tr>
              <a:tr h="212234">
                <a:tc vMerge="1">
                  <a:txBody>
                    <a:bodyPr/>
                    <a:lstStyle/>
                    <a:p>
                      <a:endParaRPr lang="en-AU"/>
                    </a:p>
                  </a:txBody>
                  <a:tcPr/>
                </a:tc>
                <a:tc>
                  <a:txBody>
                    <a:bodyPr/>
                    <a:lstStyle/>
                    <a:p>
                      <a:pPr algn="ctr" fontAlgn="b"/>
                      <a:r>
                        <a:rPr lang="en-AU" sz="1200" u="none" strike="noStrike">
                          <a:effectLst/>
                        </a:rPr>
                        <a:t>$220</a:t>
                      </a:r>
                      <a:endParaRPr lang="en-AU" sz="12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en-AU" sz="1200" u="none" strike="noStrike">
                          <a:effectLst/>
                        </a:rPr>
                        <a:t>$440</a:t>
                      </a:r>
                      <a:endParaRPr lang="en-AU" sz="12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en-AU" sz="1200" u="none" strike="noStrike">
                          <a:effectLst/>
                        </a:rPr>
                        <a:t>$770</a:t>
                      </a:r>
                      <a:endParaRPr lang="en-AU" sz="12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en-AU" sz="1200" u="none" strike="noStrike">
                          <a:effectLst/>
                        </a:rPr>
                        <a:t>$1,100</a:t>
                      </a:r>
                      <a:endParaRPr lang="en-AU" sz="12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en-AU" sz="1200" u="none" strike="noStrike">
                          <a:effectLst/>
                        </a:rPr>
                        <a:t>$2,200</a:t>
                      </a:r>
                      <a:endParaRPr lang="en-AU" sz="1200" b="0" i="0" u="none" strike="noStrike">
                        <a:solidFill>
                          <a:srgbClr val="000000"/>
                        </a:solidFill>
                        <a:effectLst/>
                        <a:latin typeface="Calibri" panose="020F0502020204030204" pitchFamily="34" charset="0"/>
                      </a:endParaRPr>
                    </a:p>
                  </a:txBody>
                  <a:tcPr marL="9525" marR="9525" marT="9525" marB="0" anchor="b"/>
                </a:tc>
              </a:tr>
              <a:tr h="212234">
                <a:tc>
                  <a:txBody>
                    <a:bodyPr/>
                    <a:lstStyle/>
                    <a:p>
                      <a:pPr algn="l" fontAlgn="t"/>
                      <a:r>
                        <a:rPr lang="en-AU" sz="1200" u="none" strike="noStrike">
                          <a:effectLst/>
                        </a:rPr>
                        <a:t>Signage on Batting Tunnel</a:t>
                      </a:r>
                      <a:endParaRPr lang="en-AU" sz="1200" b="0" i="0" u="none" strike="noStrike">
                        <a:solidFill>
                          <a:srgbClr val="000000"/>
                        </a:solidFill>
                        <a:effectLst/>
                        <a:latin typeface="Calibri" panose="020F0502020204030204" pitchFamily="34" charset="0"/>
                      </a:endParaRPr>
                    </a:p>
                  </a:txBody>
                  <a:tcPr marL="9525" marR="9525" marT="9525" marB="0"/>
                </a:tc>
                <a:tc>
                  <a:txBody>
                    <a:bodyPr/>
                    <a:lstStyle/>
                    <a:p>
                      <a:pPr algn="ctr" fontAlgn="ctr"/>
                      <a:r>
                        <a:rPr lang="en-AU" sz="1200" u="none" strike="noStrike">
                          <a:effectLst/>
                        </a:rPr>
                        <a:t> </a:t>
                      </a:r>
                      <a:endParaRPr lang="en-AU" sz="1200" b="1"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n-AU" sz="1200" u="none" strike="noStrike">
                          <a:effectLst/>
                        </a:rPr>
                        <a:t> </a:t>
                      </a:r>
                      <a:endParaRPr lang="en-AU" sz="1200" b="1"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n-AU" sz="1200" u="none" strike="noStrike">
                          <a:effectLst/>
                        </a:rPr>
                        <a:t> </a:t>
                      </a:r>
                      <a:endParaRPr lang="en-AU" sz="1200" b="1"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n-AU" sz="1200" u="none" strike="noStrike">
                          <a:effectLst/>
                        </a:rPr>
                        <a:t> </a:t>
                      </a:r>
                      <a:endParaRPr lang="en-AU" sz="1200" b="1"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n-AU" sz="1200" u="none" strike="noStrike">
                          <a:effectLst/>
                        </a:rPr>
                        <a:t>√</a:t>
                      </a:r>
                      <a:endParaRPr lang="en-AU" sz="1200" b="0" i="0" u="none" strike="noStrike">
                        <a:solidFill>
                          <a:srgbClr val="000000"/>
                        </a:solidFill>
                        <a:effectLst/>
                        <a:latin typeface="Calibri" panose="020F0502020204030204" pitchFamily="34" charset="0"/>
                      </a:endParaRPr>
                    </a:p>
                  </a:txBody>
                  <a:tcPr marL="9525" marR="9525" marT="9525" marB="0" anchor="ctr"/>
                </a:tc>
              </a:tr>
              <a:tr h="212234">
                <a:tc>
                  <a:txBody>
                    <a:bodyPr/>
                    <a:lstStyle/>
                    <a:p>
                      <a:pPr algn="l" fontAlgn="t"/>
                      <a:r>
                        <a:rPr lang="en-US" sz="1200" u="none" strike="noStrike">
                          <a:effectLst/>
                        </a:rPr>
                        <a:t>Signage on Home Run Fence</a:t>
                      </a:r>
                      <a:endParaRPr lang="en-US" sz="1200" b="0" i="0" u="none" strike="noStrike">
                        <a:solidFill>
                          <a:srgbClr val="000000"/>
                        </a:solidFill>
                        <a:effectLst/>
                        <a:latin typeface="Calibri" panose="020F0502020204030204" pitchFamily="34" charset="0"/>
                      </a:endParaRPr>
                    </a:p>
                  </a:txBody>
                  <a:tcPr marL="9525" marR="9525" marT="9525" marB="0"/>
                </a:tc>
                <a:tc>
                  <a:txBody>
                    <a:bodyPr/>
                    <a:lstStyle/>
                    <a:p>
                      <a:pPr algn="ctr" fontAlgn="ctr"/>
                      <a:r>
                        <a:rPr lang="en-AU" sz="1200" u="none" strike="noStrike">
                          <a:effectLst/>
                        </a:rPr>
                        <a:t> </a:t>
                      </a:r>
                      <a:endParaRPr lang="en-AU" sz="1200" b="1"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n-AU" sz="1200" u="none" strike="noStrike">
                          <a:effectLst/>
                        </a:rPr>
                        <a:t> </a:t>
                      </a:r>
                      <a:endParaRPr lang="en-AU" sz="1200" b="1"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n-AU" sz="1200" u="none" strike="noStrike">
                          <a:effectLst/>
                        </a:rPr>
                        <a:t> </a:t>
                      </a:r>
                      <a:endParaRPr lang="en-AU" sz="1200" b="1"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n-AU" sz="1200" u="none" strike="noStrike">
                          <a:effectLst/>
                        </a:rPr>
                        <a:t>√</a:t>
                      </a:r>
                      <a:endParaRPr lang="en-AU" sz="12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n-AU" sz="1200" u="none" strike="noStrike">
                          <a:effectLst/>
                        </a:rPr>
                        <a:t>√</a:t>
                      </a:r>
                      <a:endParaRPr lang="en-AU" sz="1200" b="0" i="0" u="none" strike="noStrike">
                        <a:solidFill>
                          <a:srgbClr val="000000"/>
                        </a:solidFill>
                        <a:effectLst/>
                        <a:latin typeface="Calibri" panose="020F0502020204030204" pitchFamily="34" charset="0"/>
                      </a:endParaRPr>
                    </a:p>
                  </a:txBody>
                  <a:tcPr marL="9525" marR="9525" marT="9525" marB="0" anchor="ctr"/>
                </a:tc>
              </a:tr>
              <a:tr h="212234">
                <a:tc>
                  <a:txBody>
                    <a:bodyPr/>
                    <a:lstStyle/>
                    <a:p>
                      <a:pPr algn="l" fontAlgn="t"/>
                      <a:r>
                        <a:rPr lang="en-US" sz="1200" u="none" strike="noStrike">
                          <a:effectLst/>
                        </a:rPr>
                        <a:t>Signage displayed within the clubrooms</a:t>
                      </a:r>
                      <a:endParaRPr lang="en-US" sz="1200" b="0" i="0" u="none" strike="noStrike">
                        <a:solidFill>
                          <a:srgbClr val="000000"/>
                        </a:solidFill>
                        <a:effectLst/>
                        <a:latin typeface="Calibri" panose="020F0502020204030204" pitchFamily="34" charset="0"/>
                      </a:endParaRPr>
                    </a:p>
                  </a:txBody>
                  <a:tcPr marL="9525" marR="9525" marT="9525" marB="0"/>
                </a:tc>
                <a:tc>
                  <a:txBody>
                    <a:bodyPr/>
                    <a:lstStyle/>
                    <a:p>
                      <a:pPr algn="ctr" fontAlgn="ctr"/>
                      <a:r>
                        <a:rPr lang="en-AU" sz="1200" u="none" strike="noStrike">
                          <a:effectLst/>
                        </a:rPr>
                        <a:t>√</a:t>
                      </a:r>
                      <a:endParaRPr lang="en-AU" sz="12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n-AU" sz="1200" u="none" strike="noStrike">
                          <a:effectLst/>
                        </a:rPr>
                        <a:t>√</a:t>
                      </a:r>
                      <a:endParaRPr lang="en-AU" sz="12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n-AU" sz="1200" u="none" strike="noStrike">
                          <a:effectLst/>
                        </a:rPr>
                        <a:t>√</a:t>
                      </a:r>
                      <a:endParaRPr lang="en-AU" sz="12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n-AU" sz="1200" u="none" strike="noStrike">
                          <a:effectLst/>
                        </a:rPr>
                        <a:t>√</a:t>
                      </a:r>
                      <a:endParaRPr lang="en-AU" sz="12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n-AU" sz="1200" u="none" strike="noStrike">
                          <a:effectLst/>
                        </a:rPr>
                        <a:t>√√</a:t>
                      </a:r>
                      <a:endParaRPr lang="en-AU" sz="1200" b="0" i="0" u="none" strike="noStrike">
                        <a:solidFill>
                          <a:srgbClr val="000000"/>
                        </a:solidFill>
                        <a:effectLst/>
                        <a:latin typeface="Calibri" panose="020F0502020204030204" pitchFamily="34" charset="0"/>
                      </a:endParaRPr>
                    </a:p>
                  </a:txBody>
                  <a:tcPr marL="9525" marR="9525" marT="9525" marB="0" anchor="ctr"/>
                </a:tc>
              </a:tr>
              <a:tr h="234971">
                <a:tc>
                  <a:txBody>
                    <a:bodyPr/>
                    <a:lstStyle/>
                    <a:p>
                      <a:pPr algn="l" fontAlgn="t"/>
                      <a:r>
                        <a:rPr lang="en-US" sz="1200" u="none" strike="noStrike" dirty="0">
                          <a:effectLst/>
                        </a:rPr>
                        <a:t>Two Tickets to Senior Presentation Night</a:t>
                      </a:r>
                      <a:endParaRPr lang="en-US" sz="1200" b="0" i="0" u="none" strike="noStrike" dirty="0">
                        <a:solidFill>
                          <a:srgbClr val="000000"/>
                        </a:solidFill>
                        <a:effectLst/>
                        <a:latin typeface="Calibri" panose="020F0502020204030204" pitchFamily="34" charset="0"/>
                      </a:endParaRPr>
                    </a:p>
                  </a:txBody>
                  <a:tcPr marL="9525" marR="9525" marT="9525" marB="0"/>
                </a:tc>
                <a:tc>
                  <a:txBody>
                    <a:bodyPr/>
                    <a:lstStyle/>
                    <a:p>
                      <a:pPr algn="ctr" fontAlgn="ctr"/>
                      <a:r>
                        <a:rPr lang="en-AU" sz="1200" u="none" strike="noStrike" dirty="0">
                          <a:effectLst/>
                        </a:rPr>
                        <a:t> </a:t>
                      </a:r>
                      <a:endParaRPr lang="en-AU" sz="1200" b="1"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n-AU" sz="1200" u="none" strike="noStrike" dirty="0">
                          <a:effectLst/>
                        </a:rPr>
                        <a:t> </a:t>
                      </a:r>
                      <a:endParaRPr lang="en-AU" sz="1200" b="1"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n-AU" sz="1200" u="none" strike="noStrike" dirty="0">
                          <a:effectLst/>
                        </a:rPr>
                        <a:t>√</a:t>
                      </a:r>
                      <a:endParaRPr lang="en-AU" sz="12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n-AU" sz="1200" u="none" strike="noStrike">
                          <a:effectLst/>
                        </a:rPr>
                        <a:t>√</a:t>
                      </a:r>
                      <a:endParaRPr lang="en-AU" sz="12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n-AU" sz="1200" u="none" strike="noStrike" dirty="0">
                          <a:effectLst/>
                        </a:rPr>
                        <a:t>√</a:t>
                      </a:r>
                      <a:endParaRPr lang="en-AU" sz="1200" b="0" i="0" u="none" strike="noStrike" dirty="0">
                        <a:solidFill>
                          <a:srgbClr val="000000"/>
                        </a:solidFill>
                        <a:effectLst/>
                        <a:latin typeface="Calibri" panose="020F0502020204030204" pitchFamily="34" charset="0"/>
                      </a:endParaRPr>
                    </a:p>
                  </a:txBody>
                  <a:tcPr marL="9525" marR="9525" marT="9525" marB="0" anchor="ctr"/>
                </a:tc>
              </a:tr>
              <a:tr h="212234">
                <a:tc>
                  <a:txBody>
                    <a:bodyPr/>
                    <a:lstStyle/>
                    <a:p>
                      <a:pPr algn="l" fontAlgn="t"/>
                      <a:r>
                        <a:rPr lang="en-US" sz="1200" u="none" strike="noStrike">
                          <a:effectLst/>
                        </a:rPr>
                        <a:t>Two Tickets to all GGCD events</a:t>
                      </a:r>
                      <a:endParaRPr lang="en-US" sz="1200" b="0" i="0" u="none" strike="noStrike">
                        <a:solidFill>
                          <a:srgbClr val="000000"/>
                        </a:solidFill>
                        <a:effectLst/>
                        <a:latin typeface="Calibri" panose="020F0502020204030204" pitchFamily="34" charset="0"/>
                      </a:endParaRPr>
                    </a:p>
                  </a:txBody>
                  <a:tcPr marL="9525" marR="9525" marT="9525" marB="0"/>
                </a:tc>
                <a:tc>
                  <a:txBody>
                    <a:bodyPr/>
                    <a:lstStyle/>
                    <a:p>
                      <a:pPr algn="ctr" fontAlgn="ctr"/>
                      <a:r>
                        <a:rPr lang="en-AU" sz="1200" u="none" strike="noStrike">
                          <a:effectLst/>
                        </a:rPr>
                        <a:t> </a:t>
                      </a:r>
                      <a:endParaRPr lang="en-AU" sz="1200" b="1"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n-AU" sz="1200" u="none" strike="noStrike">
                          <a:effectLst/>
                        </a:rPr>
                        <a:t> </a:t>
                      </a:r>
                      <a:endParaRPr lang="en-AU" sz="1200" b="1"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n-AU" sz="1200" u="none" strike="noStrike">
                          <a:effectLst/>
                        </a:rPr>
                        <a:t>√</a:t>
                      </a:r>
                      <a:endParaRPr lang="en-AU" sz="12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n-AU" sz="1200" u="none" strike="noStrike">
                          <a:effectLst/>
                        </a:rPr>
                        <a:t>√</a:t>
                      </a:r>
                      <a:endParaRPr lang="en-AU" sz="12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n-AU" sz="1200" u="none" strike="noStrike" dirty="0">
                          <a:effectLst/>
                        </a:rPr>
                        <a:t>√</a:t>
                      </a:r>
                      <a:endParaRPr lang="en-AU" sz="1200" b="0" i="0" u="none" strike="noStrike" dirty="0">
                        <a:solidFill>
                          <a:srgbClr val="000000"/>
                        </a:solidFill>
                        <a:effectLst/>
                        <a:latin typeface="Calibri" panose="020F0502020204030204" pitchFamily="34" charset="0"/>
                      </a:endParaRPr>
                    </a:p>
                  </a:txBody>
                  <a:tcPr marL="9525" marR="9525" marT="9525" marB="0" anchor="ctr"/>
                </a:tc>
              </a:tr>
              <a:tr h="212234">
                <a:tc>
                  <a:txBody>
                    <a:bodyPr/>
                    <a:lstStyle/>
                    <a:p>
                      <a:pPr algn="l" fontAlgn="t"/>
                      <a:r>
                        <a:rPr lang="en-AU" sz="1200" u="none" strike="noStrike">
                          <a:effectLst/>
                        </a:rPr>
                        <a:t>Larger Banner on Web Page</a:t>
                      </a:r>
                      <a:endParaRPr lang="en-AU" sz="1200" b="0" i="0" u="none" strike="noStrike">
                        <a:solidFill>
                          <a:srgbClr val="000000"/>
                        </a:solidFill>
                        <a:effectLst/>
                        <a:latin typeface="Calibri" panose="020F0502020204030204" pitchFamily="34" charset="0"/>
                      </a:endParaRPr>
                    </a:p>
                  </a:txBody>
                  <a:tcPr marL="9525" marR="9525" marT="9525" marB="0"/>
                </a:tc>
                <a:tc>
                  <a:txBody>
                    <a:bodyPr/>
                    <a:lstStyle/>
                    <a:p>
                      <a:pPr algn="ctr" fontAlgn="ctr"/>
                      <a:r>
                        <a:rPr lang="en-AU" sz="1200" u="none" strike="noStrike">
                          <a:effectLst/>
                        </a:rPr>
                        <a:t> </a:t>
                      </a:r>
                      <a:endParaRPr lang="en-AU" sz="1200" b="1"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n-AU" sz="1200" u="none" strike="noStrike">
                          <a:effectLst/>
                        </a:rPr>
                        <a:t> </a:t>
                      </a:r>
                      <a:endParaRPr lang="en-AU" sz="1200" b="1"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n-AU" sz="1200" u="none" strike="noStrike">
                          <a:effectLst/>
                        </a:rPr>
                        <a:t> </a:t>
                      </a:r>
                      <a:endParaRPr lang="en-AU" sz="1200" b="1"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n-AU" sz="1200" u="none" strike="noStrike">
                          <a:effectLst/>
                        </a:rPr>
                        <a:t>√</a:t>
                      </a:r>
                      <a:endParaRPr lang="en-AU" sz="12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n-AU" sz="1200" u="none" strike="noStrike">
                          <a:effectLst/>
                        </a:rPr>
                        <a:t>√</a:t>
                      </a:r>
                      <a:endParaRPr lang="en-AU" sz="1200" b="0" i="0" u="none" strike="noStrike">
                        <a:solidFill>
                          <a:srgbClr val="000000"/>
                        </a:solidFill>
                        <a:effectLst/>
                        <a:latin typeface="Calibri" panose="020F0502020204030204" pitchFamily="34" charset="0"/>
                      </a:endParaRPr>
                    </a:p>
                  </a:txBody>
                  <a:tcPr marL="9525" marR="9525" marT="9525" marB="0" anchor="ctr"/>
                </a:tc>
              </a:tr>
              <a:tr h="212234">
                <a:tc>
                  <a:txBody>
                    <a:bodyPr/>
                    <a:lstStyle/>
                    <a:p>
                      <a:pPr algn="l" fontAlgn="t"/>
                      <a:r>
                        <a:rPr lang="en-AU" sz="1200" u="none" strike="noStrike">
                          <a:effectLst/>
                        </a:rPr>
                        <a:t>Advertising on Web Page</a:t>
                      </a:r>
                      <a:endParaRPr lang="en-AU" sz="1200" b="0" i="0" u="none" strike="noStrike">
                        <a:solidFill>
                          <a:srgbClr val="000000"/>
                        </a:solidFill>
                        <a:effectLst/>
                        <a:latin typeface="Calibri" panose="020F0502020204030204" pitchFamily="34" charset="0"/>
                      </a:endParaRPr>
                    </a:p>
                  </a:txBody>
                  <a:tcPr marL="9525" marR="9525" marT="9525" marB="0"/>
                </a:tc>
                <a:tc>
                  <a:txBody>
                    <a:bodyPr/>
                    <a:lstStyle/>
                    <a:p>
                      <a:pPr algn="ctr" fontAlgn="ctr"/>
                      <a:r>
                        <a:rPr lang="en-AU" sz="1200" u="none" strike="noStrike">
                          <a:effectLst/>
                        </a:rPr>
                        <a:t> </a:t>
                      </a:r>
                      <a:endParaRPr lang="en-AU" sz="1200" b="1"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n-AU" sz="1200" u="none" strike="noStrike">
                          <a:effectLst/>
                        </a:rPr>
                        <a:t>√</a:t>
                      </a:r>
                      <a:endParaRPr lang="en-AU" sz="12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n-AU" sz="1200" u="none" strike="noStrike">
                          <a:effectLst/>
                        </a:rPr>
                        <a:t>√</a:t>
                      </a:r>
                      <a:endParaRPr lang="en-AU" sz="12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n-AU" sz="1200" u="none" strike="noStrike">
                          <a:effectLst/>
                        </a:rPr>
                        <a:t>√</a:t>
                      </a:r>
                      <a:endParaRPr lang="en-AU" sz="12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n-AU" sz="1200" u="none" strike="noStrike">
                          <a:effectLst/>
                        </a:rPr>
                        <a:t>√</a:t>
                      </a:r>
                      <a:endParaRPr lang="en-AU" sz="1200" b="0" i="0" u="none" strike="noStrike">
                        <a:solidFill>
                          <a:srgbClr val="000000"/>
                        </a:solidFill>
                        <a:effectLst/>
                        <a:latin typeface="Calibri" panose="020F0502020204030204" pitchFamily="34" charset="0"/>
                      </a:endParaRPr>
                    </a:p>
                  </a:txBody>
                  <a:tcPr marL="9525" marR="9525" marT="9525" marB="0" anchor="ctr"/>
                </a:tc>
              </a:tr>
              <a:tr h="424468">
                <a:tc>
                  <a:txBody>
                    <a:bodyPr/>
                    <a:lstStyle/>
                    <a:p>
                      <a:pPr algn="l" fontAlgn="t"/>
                      <a:r>
                        <a:rPr lang="en-US" sz="1200" u="none" strike="noStrike">
                          <a:effectLst/>
                        </a:rPr>
                        <a:t>Larger Banner on all emails to club patrons.</a:t>
                      </a:r>
                      <a:endParaRPr lang="en-US" sz="1200" b="0" i="0" u="none" strike="noStrike">
                        <a:solidFill>
                          <a:srgbClr val="000000"/>
                        </a:solidFill>
                        <a:effectLst/>
                        <a:latin typeface="Calibri" panose="020F0502020204030204" pitchFamily="34" charset="0"/>
                      </a:endParaRPr>
                    </a:p>
                  </a:txBody>
                  <a:tcPr marL="9525" marR="9525" marT="9525" marB="0"/>
                </a:tc>
                <a:tc>
                  <a:txBody>
                    <a:bodyPr/>
                    <a:lstStyle/>
                    <a:p>
                      <a:pPr algn="ctr" fontAlgn="ctr"/>
                      <a:r>
                        <a:rPr lang="en-AU" sz="1200" u="none" strike="noStrike">
                          <a:effectLst/>
                        </a:rPr>
                        <a:t> </a:t>
                      </a:r>
                      <a:endParaRPr lang="en-AU" sz="1200" b="1"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n-AU" sz="1200" u="none" strike="noStrike">
                          <a:effectLst/>
                        </a:rPr>
                        <a:t> </a:t>
                      </a:r>
                      <a:endParaRPr lang="en-AU" sz="1200" b="1"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n-AU" sz="1200" u="none" strike="noStrike">
                          <a:effectLst/>
                        </a:rPr>
                        <a:t> </a:t>
                      </a:r>
                      <a:endParaRPr lang="en-AU" sz="1200" b="1"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n-AU" sz="1200" u="none" strike="noStrike">
                          <a:effectLst/>
                        </a:rPr>
                        <a:t>√</a:t>
                      </a:r>
                      <a:endParaRPr lang="en-AU" sz="12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n-AU" sz="1200" u="none" strike="noStrike">
                          <a:effectLst/>
                        </a:rPr>
                        <a:t>√</a:t>
                      </a:r>
                      <a:endParaRPr lang="en-AU" sz="1200" b="0" i="0" u="none" strike="noStrike">
                        <a:solidFill>
                          <a:srgbClr val="000000"/>
                        </a:solidFill>
                        <a:effectLst/>
                        <a:latin typeface="Calibri" panose="020F0502020204030204" pitchFamily="34" charset="0"/>
                      </a:endParaRPr>
                    </a:p>
                  </a:txBody>
                  <a:tcPr marL="9525" marR="9525" marT="9525" marB="0" anchor="ctr"/>
                </a:tc>
              </a:tr>
              <a:tr h="424468">
                <a:tc>
                  <a:txBody>
                    <a:bodyPr/>
                    <a:lstStyle/>
                    <a:p>
                      <a:pPr algn="l" fontAlgn="t"/>
                      <a:r>
                        <a:rPr lang="en-US" sz="1200" u="none" strike="noStrike">
                          <a:effectLst/>
                        </a:rPr>
                        <a:t>Advertising on all Dodgers emails to club patrons</a:t>
                      </a:r>
                      <a:endParaRPr lang="en-US" sz="1200" b="0" i="0" u="none" strike="noStrike">
                        <a:solidFill>
                          <a:srgbClr val="000000"/>
                        </a:solidFill>
                        <a:effectLst/>
                        <a:latin typeface="Calibri" panose="020F0502020204030204" pitchFamily="34" charset="0"/>
                      </a:endParaRPr>
                    </a:p>
                  </a:txBody>
                  <a:tcPr marL="9525" marR="9525" marT="9525" marB="0"/>
                </a:tc>
                <a:tc>
                  <a:txBody>
                    <a:bodyPr/>
                    <a:lstStyle/>
                    <a:p>
                      <a:pPr algn="ctr" fontAlgn="ctr"/>
                      <a:r>
                        <a:rPr lang="en-AU" sz="1200" u="none" strike="noStrike">
                          <a:effectLst/>
                        </a:rPr>
                        <a:t> </a:t>
                      </a:r>
                      <a:endParaRPr lang="en-AU" sz="1200" b="1"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n-AU" sz="1200" u="none" strike="noStrike">
                          <a:effectLst/>
                        </a:rPr>
                        <a:t>√</a:t>
                      </a:r>
                      <a:endParaRPr lang="en-AU" sz="12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n-AU" sz="1200" u="none" strike="noStrike">
                          <a:effectLst/>
                        </a:rPr>
                        <a:t>√</a:t>
                      </a:r>
                      <a:endParaRPr lang="en-AU" sz="12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n-AU" sz="1200" u="none" strike="noStrike">
                          <a:effectLst/>
                        </a:rPr>
                        <a:t>√</a:t>
                      </a:r>
                      <a:endParaRPr lang="en-AU" sz="12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n-AU" sz="1200" u="none" strike="noStrike">
                          <a:effectLst/>
                        </a:rPr>
                        <a:t>√</a:t>
                      </a:r>
                      <a:endParaRPr lang="en-AU" sz="1200" b="0" i="0" u="none" strike="noStrike">
                        <a:solidFill>
                          <a:srgbClr val="000000"/>
                        </a:solidFill>
                        <a:effectLst/>
                        <a:latin typeface="Calibri" panose="020F0502020204030204" pitchFamily="34" charset="0"/>
                      </a:endParaRPr>
                    </a:p>
                  </a:txBody>
                  <a:tcPr marL="9525" marR="9525" marT="9525" marB="0" anchor="ctr"/>
                </a:tc>
              </a:tr>
              <a:tr h="424468">
                <a:tc>
                  <a:txBody>
                    <a:bodyPr/>
                    <a:lstStyle/>
                    <a:p>
                      <a:pPr algn="l" fontAlgn="t"/>
                      <a:r>
                        <a:rPr lang="en-US" sz="1200" u="none" strike="noStrike">
                          <a:effectLst/>
                        </a:rPr>
                        <a:t>Certificate of appreciation to display in business premises</a:t>
                      </a:r>
                      <a:endParaRPr lang="en-US" sz="1200" b="0" i="0" u="none" strike="noStrike">
                        <a:solidFill>
                          <a:srgbClr val="000000"/>
                        </a:solidFill>
                        <a:effectLst/>
                        <a:latin typeface="Calibri" panose="020F0502020204030204" pitchFamily="34" charset="0"/>
                      </a:endParaRPr>
                    </a:p>
                  </a:txBody>
                  <a:tcPr marL="9525" marR="9525" marT="9525" marB="0"/>
                </a:tc>
                <a:tc>
                  <a:txBody>
                    <a:bodyPr/>
                    <a:lstStyle/>
                    <a:p>
                      <a:pPr algn="ctr" fontAlgn="ctr"/>
                      <a:r>
                        <a:rPr lang="en-AU" sz="1200" u="none" strike="noStrike">
                          <a:effectLst/>
                        </a:rPr>
                        <a:t>√</a:t>
                      </a:r>
                      <a:endParaRPr lang="en-AU" sz="12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n-AU" sz="1200" u="none" strike="noStrike">
                          <a:effectLst/>
                        </a:rPr>
                        <a:t>√</a:t>
                      </a:r>
                      <a:endParaRPr lang="en-AU" sz="12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n-AU" sz="1200" u="none" strike="noStrike">
                          <a:effectLst/>
                        </a:rPr>
                        <a:t>√</a:t>
                      </a:r>
                      <a:endParaRPr lang="en-AU" sz="12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n-AU" sz="1200" u="none" strike="noStrike">
                          <a:effectLst/>
                        </a:rPr>
                        <a:t>√</a:t>
                      </a:r>
                      <a:endParaRPr lang="en-AU" sz="12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n-AU" sz="1200" u="none" strike="noStrike">
                          <a:effectLst/>
                        </a:rPr>
                        <a:t>√</a:t>
                      </a:r>
                      <a:endParaRPr lang="en-AU" sz="1200" b="0" i="0" u="none" strike="noStrike">
                        <a:solidFill>
                          <a:srgbClr val="000000"/>
                        </a:solidFill>
                        <a:effectLst/>
                        <a:latin typeface="Calibri" panose="020F0502020204030204" pitchFamily="34" charset="0"/>
                      </a:endParaRPr>
                    </a:p>
                  </a:txBody>
                  <a:tcPr marL="9525" marR="9525" marT="9525" marB="0" anchor="ctr"/>
                </a:tc>
              </a:tr>
              <a:tr h="212234">
                <a:tc>
                  <a:txBody>
                    <a:bodyPr/>
                    <a:lstStyle/>
                    <a:p>
                      <a:pPr algn="l" fontAlgn="t"/>
                      <a:r>
                        <a:rPr lang="en-US" sz="1200" u="none" strike="noStrike">
                          <a:effectLst/>
                        </a:rPr>
                        <a:t>Two tickets to Sponsors Day</a:t>
                      </a:r>
                      <a:endParaRPr lang="en-US" sz="1200" b="0" i="0" u="none" strike="noStrike">
                        <a:solidFill>
                          <a:srgbClr val="000000"/>
                        </a:solidFill>
                        <a:effectLst/>
                        <a:latin typeface="Calibri" panose="020F0502020204030204" pitchFamily="34" charset="0"/>
                      </a:endParaRPr>
                    </a:p>
                  </a:txBody>
                  <a:tcPr marL="9525" marR="9525" marT="9525" marB="0"/>
                </a:tc>
                <a:tc>
                  <a:txBody>
                    <a:bodyPr/>
                    <a:lstStyle/>
                    <a:p>
                      <a:pPr algn="ctr" fontAlgn="ctr"/>
                      <a:r>
                        <a:rPr lang="en-AU" sz="1200" u="none" strike="noStrike">
                          <a:effectLst/>
                        </a:rPr>
                        <a:t>√</a:t>
                      </a:r>
                      <a:endParaRPr lang="en-AU" sz="12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n-AU" sz="1200" u="none" strike="noStrike">
                          <a:effectLst/>
                        </a:rPr>
                        <a:t>√</a:t>
                      </a:r>
                      <a:endParaRPr lang="en-AU" sz="12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n-AU" sz="1200" u="none" strike="noStrike">
                          <a:effectLst/>
                        </a:rPr>
                        <a:t>√</a:t>
                      </a:r>
                      <a:endParaRPr lang="en-AU" sz="12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n-AU" sz="1200" u="none" strike="noStrike">
                          <a:effectLst/>
                        </a:rPr>
                        <a:t>√</a:t>
                      </a:r>
                      <a:endParaRPr lang="en-AU" sz="12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n-AU" sz="1200" u="none" strike="noStrike">
                          <a:effectLst/>
                        </a:rPr>
                        <a:t>√√</a:t>
                      </a:r>
                      <a:endParaRPr lang="en-AU" sz="1200" b="0" i="0" u="none" strike="noStrike">
                        <a:solidFill>
                          <a:srgbClr val="000000"/>
                        </a:solidFill>
                        <a:effectLst/>
                        <a:latin typeface="Calibri" panose="020F0502020204030204" pitchFamily="34" charset="0"/>
                      </a:endParaRPr>
                    </a:p>
                  </a:txBody>
                  <a:tcPr marL="9525" marR="9525" marT="9525" marB="0" anchor="ctr"/>
                </a:tc>
              </a:tr>
              <a:tr h="424468">
                <a:tc>
                  <a:txBody>
                    <a:bodyPr/>
                    <a:lstStyle/>
                    <a:p>
                      <a:pPr algn="l" fontAlgn="t"/>
                      <a:r>
                        <a:rPr lang="en-US" sz="1200" u="none" strike="noStrike">
                          <a:effectLst/>
                        </a:rPr>
                        <a:t>Promotion of business events direct to club e-news</a:t>
                      </a:r>
                      <a:endParaRPr lang="en-US" sz="1200" b="0" i="0" u="none" strike="noStrike">
                        <a:solidFill>
                          <a:srgbClr val="000000"/>
                        </a:solidFill>
                        <a:effectLst/>
                        <a:latin typeface="Calibri" panose="020F0502020204030204" pitchFamily="34" charset="0"/>
                      </a:endParaRPr>
                    </a:p>
                  </a:txBody>
                  <a:tcPr marL="9525" marR="9525" marT="9525" marB="0"/>
                </a:tc>
                <a:tc>
                  <a:txBody>
                    <a:bodyPr/>
                    <a:lstStyle/>
                    <a:p>
                      <a:pPr algn="ctr" fontAlgn="ctr"/>
                      <a:r>
                        <a:rPr lang="en-AU" sz="1200" u="none" strike="noStrike">
                          <a:effectLst/>
                        </a:rPr>
                        <a:t> </a:t>
                      </a:r>
                      <a:endParaRPr lang="en-AU" sz="1200" b="1"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n-AU" sz="1200" u="none" strike="noStrike">
                          <a:effectLst/>
                        </a:rPr>
                        <a:t> </a:t>
                      </a:r>
                      <a:endParaRPr lang="en-AU" sz="1200" b="1"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n-AU" sz="1200" u="none" strike="noStrike">
                          <a:effectLst/>
                        </a:rPr>
                        <a:t> </a:t>
                      </a:r>
                      <a:endParaRPr lang="en-AU" sz="1200" b="1"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n-AU" sz="1200" u="none" strike="noStrike">
                          <a:effectLst/>
                        </a:rPr>
                        <a:t> </a:t>
                      </a:r>
                      <a:endParaRPr lang="en-AU" sz="1200" b="1"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n-AU" sz="1200" u="none" strike="noStrike" dirty="0">
                          <a:effectLst/>
                        </a:rPr>
                        <a:t>√</a:t>
                      </a:r>
                      <a:endParaRPr lang="en-AU" sz="1200" b="0" i="0" u="none" strike="noStrike" dirty="0">
                        <a:solidFill>
                          <a:srgbClr val="000000"/>
                        </a:solidFill>
                        <a:effectLst/>
                        <a:latin typeface="Calibri" panose="020F0502020204030204" pitchFamily="34" charset="0"/>
                      </a:endParaRPr>
                    </a:p>
                  </a:txBody>
                  <a:tcPr marL="9525" marR="9525" marT="9525" marB="0" anchor="ctr"/>
                </a:tc>
              </a:tr>
            </a:tbl>
          </a:graphicData>
        </a:graphic>
      </p:graphicFrame>
    </p:spTree>
    <p:extLst>
      <p:ext uri="{BB962C8B-B14F-4D97-AF65-F5344CB8AC3E}">
        <p14:creationId xmlns:p14="http://schemas.microsoft.com/office/powerpoint/2010/main" val="248441864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duotone>
              <a:prstClr val="black"/>
              <a:schemeClr val="accent1">
                <a:tint val="45000"/>
                <a:satMod val="400000"/>
              </a:schemeClr>
            </a:duotone>
            <a:extLst>
              <a:ext uri="{28A0092B-C50C-407E-A947-70E740481C1C}">
                <a14:useLocalDpi xmlns:a14="http://schemas.microsoft.com/office/drawing/2010/main" val="0"/>
              </a:ext>
            </a:extLst>
          </a:blip>
          <a:stretch>
            <a:fillRect/>
          </a:stretch>
        </p:blipFill>
        <p:spPr>
          <a:xfrm>
            <a:off x="316039" y="1241544"/>
            <a:ext cx="8496942" cy="5331717"/>
          </a:xfrm>
          <a:prstGeom prst="rect">
            <a:avLst/>
          </a:prstGeom>
        </p:spPr>
      </p:pic>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732263" y="105629075"/>
            <a:ext cx="9504362" cy="60134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pic>
      <p:pic>
        <p:nvPicPr>
          <p:cNvPr id="4" name="Picture 3"/>
          <p:cNvPicPr>
            <a:picLocks noChangeAspect="1"/>
          </p:cNvPicPr>
          <p:nvPr/>
        </p:nvPicPr>
        <p:blipFill>
          <a:blip r:embed="rId4"/>
          <a:stretch>
            <a:fillRect/>
          </a:stretch>
        </p:blipFill>
        <p:spPr>
          <a:xfrm>
            <a:off x="316039" y="188640"/>
            <a:ext cx="1287864" cy="1017213"/>
          </a:xfrm>
          <a:prstGeom prst="rect">
            <a:avLst/>
          </a:prstGeom>
          <a:effectLst>
            <a:reflection stA="40000" endPos="65000" dist="50800" dir="5400000" sy="-100000" algn="bl" rotWithShape="0"/>
          </a:effectLst>
        </p:spPr>
      </p:pic>
      <p:sp>
        <p:nvSpPr>
          <p:cNvPr id="5" name="Rectangle 4"/>
          <p:cNvSpPr/>
          <p:nvPr/>
        </p:nvSpPr>
        <p:spPr>
          <a:xfrm>
            <a:off x="1603902" y="188640"/>
            <a:ext cx="7209079" cy="1017213"/>
          </a:xfrm>
          <a:prstGeom prst="rect">
            <a:avLst/>
          </a:prstGeom>
          <a:solidFill>
            <a:schemeClr val="bg1"/>
          </a:solidFill>
          <a:ln>
            <a:noFill/>
          </a:ln>
          <a:effectLst>
            <a:reflection stA="40000" endPos="650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2400" b="1" dirty="0" smtClean="0">
                <a:solidFill>
                  <a:schemeClr val="tx2">
                    <a:lumMod val="75000"/>
                  </a:schemeClr>
                </a:solidFill>
              </a:rPr>
              <a:t>Golden Grove Central Districts Baseball Club Inc.</a:t>
            </a:r>
          </a:p>
          <a:p>
            <a:pPr algn="ctr"/>
            <a:r>
              <a:rPr lang="en-AU" sz="2400" b="1" dirty="0" smtClean="0">
                <a:solidFill>
                  <a:schemeClr val="tx2">
                    <a:lumMod val="75000"/>
                  </a:schemeClr>
                </a:solidFill>
              </a:rPr>
              <a:t>Illyarrie Reserve, Illyarrie Ave, Surrey Downs S.A.</a:t>
            </a:r>
            <a:endParaRPr lang="en-AU" sz="2400" b="1" dirty="0">
              <a:solidFill>
                <a:schemeClr val="tx2">
                  <a:lumMod val="75000"/>
                </a:schemeClr>
              </a:solidFill>
            </a:endParaRPr>
          </a:p>
        </p:txBody>
      </p:sp>
      <p:sp>
        <p:nvSpPr>
          <p:cNvPr id="2" name="Rectangle 1"/>
          <p:cNvSpPr/>
          <p:nvPr/>
        </p:nvSpPr>
        <p:spPr>
          <a:xfrm>
            <a:off x="539552" y="1628800"/>
            <a:ext cx="7920880" cy="3970318"/>
          </a:xfrm>
          <a:prstGeom prst="rect">
            <a:avLst/>
          </a:prstGeom>
        </p:spPr>
        <p:txBody>
          <a:bodyPr wrap="square">
            <a:spAutoFit/>
          </a:bodyPr>
          <a:lstStyle/>
          <a:p>
            <a:pPr algn="ctr"/>
            <a:r>
              <a:rPr lang="en-AU" dirty="0" smtClean="0">
                <a:solidFill>
                  <a:schemeClr val="bg1"/>
                </a:solidFill>
              </a:rPr>
              <a:t>Interested but can’t find a sponsorship deal that suits your business?</a:t>
            </a:r>
            <a:endParaRPr lang="en-AU" dirty="0">
              <a:solidFill>
                <a:schemeClr val="bg1"/>
              </a:solidFill>
            </a:endParaRPr>
          </a:p>
          <a:p>
            <a:pPr algn="ctr"/>
            <a:endParaRPr lang="en-AU" dirty="0" smtClean="0">
              <a:solidFill>
                <a:schemeClr val="bg1"/>
              </a:solidFill>
            </a:endParaRPr>
          </a:p>
          <a:p>
            <a:pPr algn="ctr"/>
            <a:r>
              <a:rPr lang="en-AU" dirty="0" smtClean="0">
                <a:solidFill>
                  <a:schemeClr val="bg1"/>
                </a:solidFill>
              </a:rPr>
              <a:t>Why not drop in and speak to us personally at our home ground </a:t>
            </a:r>
          </a:p>
          <a:p>
            <a:pPr algn="ctr"/>
            <a:r>
              <a:rPr lang="en-AU" dirty="0" smtClean="0">
                <a:solidFill>
                  <a:schemeClr val="bg1"/>
                </a:solidFill>
              </a:rPr>
              <a:t>at Illyarrie Reserve, </a:t>
            </a:r>
          </a:p>
          <a:p>
            <a:pPr algn="ctr"/>
            <a:r>
              <a:rPr lang="en-AU" dirty="0" err="1" smtClean="0">
                <a:solidFill>
                  <a:schemeClr val="bg1"/>
                </a:solidFill>
              </a:rPr>
              <a:t>Illyarrie</a:t>
            </a:r>
            <a:r>
              <a:rPr lang="en-AU" dirty="0" smtClean="0">
                <a:solidFill>
                  <a:schemeClr val="bg1"/>
                </a:solidFill>
              </a:rPr>
              <a:t> </a:t>
            </a:r>
            <a:r>
              <a:rPr lang="en-AU" dirty="0" smtClean="0">
                <a:solidFill>
                  <a:schemeClr val="bg1"/>
                </a:solidFill>
              </a:rPr>
              <a:t>Avenue</a:t>
            </a:r>
            <a:r>
              <a:rPr lang="en-AU" dirty="0" smtClean="0">
                <a:solidFill>
                  <a:schemeClr val="bg1"/>
                </a:solidFill>
              </a:rPr>
              <a:t>, Surrey Downs</a:t>
            </a:r>
            <a:endParaRPr lang="en-AU" dirty="0" smtClean="0">
              <a:solidFill>
                <a:schemeClr val="bg1"/>
              </a:solidFill>
            </a:endParaRPr>
          </a:p>
          <a:p>
            <a:pPr algn="ctr"/>
            <a:r>
              <a:rPr lang="en-AU" dirty="0" smtClean="0">
                <a:solidFill>
                  <a:schemeClr val="bg1"/>
                </a:solidFill>
              </a:rPr>
              <a:t>during </a:t>
            </a:r>
            <a:r>
              <a:rPr lang="en-AU" dirty="0" smtClean="0">
                <a:solidFill>
                  <a:schemeClr val="bg1"/>
                </a:solidFill>
              </a:rPr>
              <a:t>our playing season</a:t>
            </a:r>
            <a:r>
              <a:rPr lang="en-AU" dirty="0" smtClean="0">
                <a:solidFill>
                  <a:schemeClr val="bg1"/>
                </a:solidFill>
              </a:rPr>
              <a:t>.</a:t>
            </a:r>
            <a:endParaRPr lang="en-AU" dirty="0">
              <a:solidFill>
                <a:schemeClr val="bg1"/>
              </a:solidFill>
            </a:endParaRPr>
          </a:p>
          <a:p>
            <a:pPr algn="ctr"/>
            <a:endParaRPr lang="en-AU" dirty="0" smtClean="0">
              <a:solidFill>
                <a:schemeClr val="bg1"/>
              </a:solidFill>
            </a:endParaRPr>
          </a:p>
          <a:p>
            <a:pPr algn="ctr"/>
            <a:r>
              <a:rPr lang="en-AU" dirty="0" smtClean="0">
                <a:solidFill>
                  <a:schemeClr val="bg1"/>
                </a:solidFill>
              </a:rPr>
              <a:t>Or contact </a:t>
            </a:r>
            <a:r>
              <a:rPr lang="en-AU" dirty="0">
                <a:solidFill>
                  <a:schemeClr val="bg1"/>
                </a:solidFill>
              </a:rPr>
              <a:t>Ian Payne our Sponsorship Co-ordinator to discuss further </a:t>
            </a:r>
            <a:r>
              <a:rPr lang="en-AU" dirty="0" smtClean="0">
                <a:solidFill>
                  <a:schemeClr val="bg1"/>
                </a:solidFill>
              </a:rPr>
              <a:t>options</a:t>
            </a:r>
          </a:p>
          <a:p>
            <a:pPr algn="ctr"/>
            <a:r>
              <a:rPr lang="en-AU" dirty="0" smtClean="0">
                <a:solidFill>
                  <a:schemeClr val="bg1"/>
                </a:solidFill>
              </a:rPr>
              <a:t>Phone: 0403 195 102</a:t>
            </a:r>
          </a:p>
          <a:p>
            <a:pPr algn="ctr"/>
            <a:r>
              <a:rPr lang="en-AU" dirty="0" smtClean="0">
                <a:solidFill>
                  <a:schemeClr val="bg1"/>
                </a:solidFill>
              </a:rPr>
              <a:t>Email: </a:t>
            </a:r>
            <a:r>
              <a:rPr lang="en-AU" u="sng" dirty="0" smtClean="0">
                <a:solidFill>
                  <a:schemeClr val="bg1"/>
                </a:solidFill>
              </a:rPr>
              <a:t>payjam@bigpond.net.au</a:t>
            </a:r>
            <a:endParaRPr lang="en-AU" dirty="0" smtClean="0">
              <a:solidFill>
                <a:schemeClr val="bg1"/>
              </a:solidFill>
            </a:endParaRPr>
          </a:p>
          <a:p>
            <a:pPr algn="ctr"/>
            <a:endParaRPr lang="en-AU" dirty="0" smtClean="0">
              <a:solidFill>
                <a:schemeClr val="bg1"/>
              </a:solidFill>
            </a:endParaRPr>
          </a:p>
          <a:p>
            <a:pPr algn="ctr"/>
            <a:endParaRPr lang="en-AU" dirty="0">
              <a:solidFill>
                <a:schemeClr val="bg1"/>
              </a:solidFill>
            </a:endParaRPr>
          </a:p>
          <a:p>
            <a:pPr algn="ctr"/>
            <a:r>
              <a:rPr lang="en-AU" u="sng" dirty="0">
                <a:solidFill>
                  <a:schemeClr val="bg1"/>
                </a:solidFill>
              </a:rPr>
              <a:t>www.ggcdbaseball.com.au</a:t>
            </a:r>
          </a:p>
          <a:p>
            <a:endParaRPr lang="en-AU" dirty="0">
              <a:solidFill>
                <a:schemeClr val="bg1"/>
              </a:solidFill>
            </a:endParaRPr>
          </a:p>
        </p:txBody>
      </p:sp>
    </p:spTree>
    <p:extLst>
      <p:ext uri="{BB962C8B-B14F-4D97-AF65-F5344CB8AC3E}">
        <p14:creationId xmlns:p14="http://schemas.microsoft.com/office/powerpoint/2010/main" val="138836426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docProps/app.xml><?xml version="1.0" encoding="utf-8"?>
<Properties xmlns="http://schemas.openxmlformats.org/officeDocument/2006/extended-properties" xmlns:vt="http://schemas.openxmlformats.org/officeDocument/2006/docPropsVTypes">
  <TotalTime>3180</TotalTime>
  <Words>286</Words>
  <Application>Microsoft Macintosh PowerPoint</Application>
  <PresentationFormat>On-screen Show (4:3)</PresentationFormat>
  <Paragraphs>119</Paragraphs>
  <Slides>5</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5</vt:i4>
      </vt:variant>
    </vt:vector>
  </HeadingPairs>
  <TitlesOfParts>
    <vt:vector size="8" baseType="lpstr">
      <vt:lpstr>Arial</vt:lpstr>
      <vt:lpstr>Calibri</vt:lpstr>
      <vt:lpstr>Office Theme</vt:lpstr>
      <vt:lpstr>PowerPoint Presentation</vt:lpstr>
      <vt:lpstr>PowerPoint Presentation</vt:lpstr>
      <vt:lpstr>PowerPoint Presentation</vt:lpstr>
      <vt:lpstr>PowerPoint Presentation</vt:lpstr>
      <vt:lpstr>PowerPoint Presentation</vt:lpstr>
    </vt:vector>
  </TitlesOfParts>
  <Company>Toshiba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sean</dc:creator>
  <cp:lastModifiedBy>Ian Payne</cp:lastModifiedBy>
  <cp:revision>147</cp:revision>
  <cp:lastPrinted>2014-10-02T06:45:45Z</cp:lastPrinted>
  <dcterms:created xsi:type="dcterms:W3CDTF">2012-09-07T19:15:11Z</dcterms:created>
  <dcterms:modified xsi:type="dcterms:W3CDTF">2016-08-01T03:55:55Z</dcterms:modified>
</cp:coreProperties>
</file>